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 id="2147483689" r:id="rId2"/>
  </p:sldMasterIdLst>
  <p:sldIdLst>
    <p:sldId id="256" r:id="rId3"/>
    <p:sldId id="258" r:id="rId4"/>
    <p:sldId id="270" r:id="rId5"/>
    <p:sldId id="271" r:id="rId6"/>
    <p:sldId id="272" r:id="rId7"/>
    <p:sldId id="273" r:id="rId8"/>
    <p:sldId id="274" r:id="rId9"/>
    <p:sldId id="275" r:id="rId10"/>
    <p:sldId id="276" r:id="rId11"/>
    <p:sldId id="278" r:id="rId12"/>
    <p:sldId id="277" r:id="rId13"/>
    <p:sldId id="279" r:id="rId14"/>
    <p:sldId id="281"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0" autoAdjust="0"/>
    <p:restoredTop sz="94660"/>
  </p:normalViewPr>
  <p:slideViewPr>
    <p:cSldViewPr snapToGrid="0">
      <p:cViewPr varScale="1">
        <p:scale>
          <a:sx n="108" d="100"/>
          <a:sy n="108" d="100"/>
        </p:scale>
        <p:origin x="10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fld id="{B61BEF0D-F0BB-DE4B-95CE-6DB70DBA9567}" type="datetimeFigureOut">
              <a:rPr lang="en-US" smtClean="0"/>
              <a:pPr/>
              <a:t>2/27/2024</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0919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fld id="{B61BEF0D-F0BB-DE4B-95CE-6DB70DBA9567}" type="datetimeFigureOut">
              <a:rPr lang="en-US" smtClean="0"/>
              <a:pPr/>
              <a:t>2/27/2024</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7219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fld id="{B61BEF0D-F0BB-DE4B-95CE-6DB70DBA9567}" type="datetimeFigureOut">
              <a:rPr lang="en-US" smtClean="0"/>
              <a:pPr/>
              <a:t>2/27/2024</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0714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61BEF0D-F0BB-DE4B-95CE-6DB70DBA9567}" type="datetimeFigureOut">
              <a:rPr lang="en-US" smtClean="0"/>
              <a:pPr/>
              <a:t>2/27/2024</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505747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1941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38372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4502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937476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87460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44761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310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i="0">
                <a:latin typeface="Adobe Garamond Pro Bold"/>
                <a:cs typeface="Adobe Garamond Pro Bold"/>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b="0" i="0">
                <a:latin typeface="Adobe Garamond Pro"/>
                <a:cs typeface="Adobe Garamond Pro"/>
              </a:defRPr>
            </a:lvl1pPr>
            <a:lvl2pPr>
              <a:defRPr b="0" i="0">
                <a:latin typeface="Adobe Garamond Pro"/>
                <a:cs typeface="Adobe Garamond Pro"/>
              </a:defRPr>
            </a:lvl2pPr>
            <a:lvl3pPr>
              <a:defRPr b="0" i="0">
                <a:latin typeface="Adobe Garamond Pro"/>
                <a:cs typeface="Adobe Garamond Pro"/>
              </a:defRPr>
            </a:lvl3pPr>
            <a:lvl4pPr>
              <a:defRPr b="0" i="0">
                <a:latin typeface="Adobe Garamond Pro"/>
                <a:cs typeface="Adobe Garamond Pro"/>
              </a:defRPr>
            </a:lvl4pPr>
            <a:lvl5pPr>
              <a:defRPr b="0" i="0">
                <a:latin typeface="Adobe Garamond Pro"/>
                <a:cs typeface="Adobe Garamond Pro"/>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fld id="{B61BEF0D-F0BB-DE4B-95CE-6DB70DBA9567}" type="datetimeFigureOut">
              <a:rPr lang="en-US" smtClean="0"/>
              <a:pPr/>
              <a:t>2/27/2024</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95917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672587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41724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87876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77853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98645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2/27/2024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25980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2/27/2024</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83598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61BEF0D-F0BB-DE4B-95CE-6DB70DBA9567}" type="datetimeFigureOut">
              <a:rPr lang="en-US" smtClean="0"/>
              <a:pPr/>
              <a:t>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422282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61BEF0D-F0BB-DE4B-95CE-6DB70DBA9567}" type="datetimeFigureOut">
              <a:rPr lang="en-US" smtClean="0"/>
              <a:pPr/>
              <a:t>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20914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fld id="{B61BEF0D-F0BB-DE4B-95CE-6DB70DBA9567}" type="datetimeFigureOut">
              <a:rPr lang="en-US" smtClean="0"/>
              <a:pPr/>
              <a:t>2/27/2024</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17032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fld id="{B61BEF0D-F0BB-DE4B-95CE-6DB70DBA9567}" type="datetimeFigureOut">
              <a:rPr lang="en-US" smtClean="0"/>
              <a:pPr/>
              <a:t>2/27/2024</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07876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fld id="{B61BEF0D-F0BB-DE4B-95CE-6DB70DBA9567}" type="datetimeFigureOut">
              <a:rPr lang="en-US" smtClean="0"/>
              <a:pPr/>
              <a:t>2/27/2024</a:t>
            </a:fld>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9814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fld id="{B61BEF0D-F0BB-DE4B-95CE-6DB70DBA9567}" type="datetimeFigureOut">
              <a:rPr lang="en-US" smtClean="0"/>
              <a:pPr/>
              <a:t>2/27/2024</a:t>
            </a:fld>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9657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fld id="{B61BEF0D-F0BB-DE4B-95CE-6DB70DBA9567}" type="datetimeFigureOut">
              <a:rPr lang="en-US" smtClean="0"/>
              <a:pPr/>
              <a:t>2/27/2024</a:t>
            </a:fld>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7528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fld id="{B61BEF0D-F0BB-DE4B-95CE-6DB70DBA9567}" type="datetimeFigureOut">
              <a:rPr lang="en-US" smtClean="0"/>
              <a:pPr/>
              <a:t>2/27/2024</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5216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fld id="{B61BEF0D-F0BB-DE4B-95CE-6DB70DBA9567}" type="datetimeFigureOut">
              <a:rPr lang="en-US" smtClean="0"/>
              <a:pPr/>
              <a:t>2/27/2024</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1578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2.jpe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5" descr="281 gradient w mark.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2"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fld id="{B61BEF0D-F0BB-DE4B-95CE-6DB70DBA9567}" type="datetimeFigureOut">
              <a:rPr lang="en-US" smtClean="0"/>
              <a:pPr/>
              <a:t>2/27/2024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ea typeface="+mn-ea"/>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2659201"/>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pitchFamily="32" charset="-128"/>
          <a:cs typeface="+mj-cs"/>
        </a:defRPr>
      </a:lvl1pPr>
      <a:lvl2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itchFamily="32" charset="-128"/>
        </a:defRPr>
      </a:lvl2pPr>
      <a:lvl3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itchFamily="32" charset="-128"/>
        </a:defRPr>
      </a:lvl3pPr>
      <a:lvl4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itchFamily="32" charset="-128"/>
        </a:defRPr>
      </a:lvl4pPr>
      <a:lvl5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itchFamily="32" charset="-128"/>
        </a:defRPr>
      </a:lvl5pPr>
      <a:lvl6pPr marL="4572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itchFamily="32" charset="-128"/>
        </a:defRPr>
      </a:lvl6pPr>
      <a:lvl7pPr marL="9144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itchFamily="32" charset="-128"/>
        </a:defRPr>
      </a:lvl7pPr>
      <a:lvl8pPr marL="13716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itchFamily="32" charset="-128"/>
        </a:defRPr>
      </a:lvl8pPr>
      <a:lvl9pPr marL="18288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itchFamily="32" charset="-128"/>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ＭＳ Ｐゴシック" pitchFamily="32" charset="-128"/>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ＭＳ Ｐゴシック" pitchFamily="32"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ＭＳ Ｐゴシック" pitchFamily="32"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itchFamily="32"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itchFamily="32"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61BEF0D-F0BB-DE4B-95CE-6DB70DBA9567}" type="datetimeFigureOut">
              <a:rPr lang="en-US" smtClean="0"/>
              <a:pPr/>
              <a:t>2/27/2024</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911062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8929" y="137688"/>
            <a:ext cx="10461423" cy="3783480"/>
          </a:xfrm>
        </p:spPr>
        <p:txBody>
          <a:bodyPr>
            <a:noAutofit/>
          </a:bodyPr>
          <a:lstStyle/>
          <a:p>
            <a:pPr algn="ctr"/>
            <a:r>
              <a:rPr lang="en-US" sz="4000" b="1" dirty="0">
                <a:solidFill>
                  <a:srgbClr val="FFFF00"/>
                </a:solidFill>
              </a:rPr>
              <a:t>Strategy Through The Option Lens: An Integrated View of Resource Investments and the Incremental-Choice Process</a:t>
            </a:r>
          </a:p>
        </p:txBody>
      </p:sp>
      <p:sp>
        <p:nvSpPr>
          <p:cNvPr id="3" name="Subtitle 2"/>
          <p:cNvSpPr>
            <a:spLocks noGrp="1"/>
          </p:cNvSpPr>
          <p:nvPr>
            <p:ph type="subTitle" idx="1"/>
          </p:nvPr>
        </p:nvSpPr>
        <p:spPr>
          <a:xfrm>
            <a:off x="1277953" y="4605556"/>
            <a:ext cx="9760945" cy="1687179"/>
          </a:xfrm>
        </p:spPr>
        <p:txBody>
          <a:bodyPr>
            <a:normAutofit/>
          </a:bodyPr>
          <a:lstStyle/>
          <a:p>
            <a:pPr algn="ctr"/>
            <a:r>
              <a:rPr lang="en-US" sz="3000" b="1" dirty="0"/>
              <a:t>Edward H. Bowman and Dileep Hurry (1993)</a:t>
            </a:r>
          </a:p>
          <a:p>
            <a:pPr algn="ctr"/>
            <a:r>
              <a:rPr lang="en-US" sz="3000" b="1" i="1" dirty="0"/>
              <a:t>Academy of </a:t>
            </a:r>
            <a:r>
              <a:rPr lang="en-US" sz="3000" b="1" i="1"/>
              <a:t>Management Review, </a:t>
            </a:r>
            <a:r>
              <a:rPr lang="en-US" sz="3000" b="1" dirty="0"/>
              <a:t>18(4): 760-82.</a:t>
            </a:r>
            <a:endParaRPr lang="en-US" sz="3000" b="1" i="1" dirty="0"/>
          </a:p>
          <a:p>
            <a:pPr algn="ctr"/>
            <a:r>
              <a:rPr lang="en-US" dirty="0"/>
              <a:t> </a:t>
            </a:r>
          </a:p>
        </p:txBody>
      </p:sp>
    </p:spTree>
    <p:extLst>
      <p:ext uri="{BB962C8B-B14F-4D97-AF65-F5344CB8AC3E}">
        <p14:creationId xmlns:p14="http://schemas.microsoft.com/office/powerpoint/2010/main" val="412824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345" y="745296"/>
            <a:ext cx="10604269" cy="1178932"/>
          </a:xfrm>
        </p:spPr>
        <p:txBody>
          <a:bodyPr>
            <a:normAutofit fontScale="90000"/>
          </a:bodyPr>
          <a:lstStyle/>
          <a:p>
            <a:pPr algn="ctr"/>
            <a:r>
              <a:rPr lang="en-US" b="1" dirty="0">
                <a:solidFill>
                  <a:srgbClr val="FFFF00"/>
                </a:solidFill>
              </a:rPr>
              <a:t>Theoretical Refinements and Research Propositions</a:t>
            </a:r>
            <a:endParaRPr lang="en-US" b="1" i="1" dirty="0">
              <a:solidFill>
                <a:srgbClr val="FFFF00"/>
              </a:solidFill>
            </a:endParaRPr>
          </a:p>
        </p:txBody>
      </p:sp>
      <p:sp>
        <p:nvSpPr>
          <p:cNvPr id="3" name="Content Placeholder 2"/>
          <p:cNvSpPr>
            <a:spLocks noGrp="1"/>
          </p:cNvSpPr>
          <p:nvPr>
            <p:ph idx="1"/>
          </p:nvPr>
        </p:nvSpPr>
        <p:spPr>
          <a:xfrm>
            <a:off x="580144" y="2241701"/>
            <a:ext cx="11319447" cy="4765028"/>
          </a:xfrm>
        </p:spPr>
        <p:txBody>
          <a:bodyPr>
            <a:noAutofit/>
          </a:bodyPr>
          <a:lstStyle/>
          <a:p>
            <a:pPr marL="0" indent="0">
              <a:lnSpc>
                <a:spcPct val="110000"/>
              </a:lnSpc>
              <a:buNone/>
            </a:pPr>
            <a:r>
              <a:rPr lang="en-US" sz="2000" b="1" dirty="0"/>
              <a:t>The size and timing of organizational investments</a:t>
            </a:r>
            <a:endParaRPr lang="en-US" sz="2000" dirty="0"/>
          </a:p>
          <a:p>
            <a:pPr>
              <a:lnSpc>
                <a:spcPct val="110000"/>
              </a:lnSpc>
            </a:pPr>
            <a:r>
              <a:rPr lang="en-US" sz="2000" dirty="0"/>
              <a:t>It is valuable to make small investments in options, followed by large investments in option strikes </a:t>
            </a:r>
          </a:p>
          <a:p>
            <a:pPr lvl="1">
              <a:lnSpc>
                <a:spcPct val="110000"/>
              </a:lnSpc>
            </a:pPr>
            <a:r>
              <a:rPr lang="en-US" sz="2000" dirty="0"/>
              <a:t>In new markets, new businesses, and new technologies, orgs are likely to be most effective when they use small investments to develop capabilities, then build on these investments by linking large investments to deploy capabilities. </a:t>
            </a:r>
          </a:p>
          <a:p>
            <a:pPr lvl="1">
              <a:lnSpc>
                <a:spcPct val="110000"/>
              </a:lnSpc>
            </a:pPr>
            <a:r>
              <a:rPr lang="en-US" sz="2000" dirty="0"/>
              <a:t>Successful organizations progress from “learning” investments to full operations in a manner resembling an option chain </a:t>
            </a:r>
          </a:p>
          <a:p>
            <a:pPr>
              <a:lnSpc>
                <a:spcPct val="110000"/>
              </a:lnSpc>
            </a:pPr>
            <a:endParaRPr lang="en-US" sz="1000" b="1" dirty="0"/>
          </a:p>
          <a:p>
            <a:pPr marL="0" indent="0">
              <a:lnSpc>
                <a:spcPct val="110000"/>
              </a:lnSpc>
              <a:buNone/>
            </a:pPr>
            <a:r>
              <a:rPr lang="en-US" sz="2000" b="1" dirty="0">
                <a:solidFill>
                  <a:srgbClr val="0000FF"/>
                </a:solidFill>
              </a:rPr>
              <a:t>Proposition 3</a:t>
            </a:r>
            <a:r>
              <a:rPr lang="en-US" sz="2000" b="1" dirty="0"/>
              <a:t>: Organizations that enter new business and markets by linking investments – so that small options are followed by large strikes – will perform better than those entering with only discrete small, or large, investments. </a:t>
            </a:r>
            <a:endParaRPr lang="en-US" sz="2000" dirty="0"/>
          </a:p>
        </p:txBody>
      </p:sp>
    </p:spTree>
    <p:extLst>
      <p:ext uri="{BB962C8B-B14F-4D97-AF65-F5344CB8AC3E}">
        <p14:creationId xmlns:p14="http://schemas.microsoft.com/office/powerpoint/2010/main" val="3472241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786" y="745297"/>
            <a:ext cx="10200067" cy="1178932"/>
          </a:xfrm>
        </p:spPr>
        <p:txBody>
          <a:bodyPr>
            <a:normAutofit fontScale="90000"/>
          </a:bodyPr>
          <a:lstStyle/>
          <a:p>
            <a:r>
              <a:rPr lang="en-US" b="1" dirty="0">
                <a:solidFill>
                  <a:srgbClr val="FFFF00"/>
                </a:solidFill>
              </a:rPr>
              <a:t>Theoretical Refinements and Research Propositions</a:t>
            </a:r>
            <a:endParaRPr lang="en-US" b="1" i="1" dirty="0">
              <a:solidFill>
                <a:srgbClr val="FFFF00"/>
              </a:solidFill>
            </a:endParaRPr>
          </a:p>
        </p:txBody>
      </p:sp>
      <p:sp>
        <p:nvSpPr>
          <p:cNvPr id="3" name="Content Placeholder 2"/>
          <p:cNvSpPr>
            <a:spLocks noGrp="1"/>
          </p:cNvSpPr>
          <p:nvPr>
            <p:ph idx="1"/>
          </p:nvPr>
        </p:nvSpPr>
        <p:spPr>
          <a:xfrm>
            <a:off x="633859" y="2270235"/>
            <a:ext cx="11121140" cy="4382813"/>
          </a:xfrm>
        </p:spPr>
        <p:txBody>
          <a:bodyPr>
            <a:normAutofit fontScale="77500" lnSpcReduction="20000"/>
          </a:bodyPr>
          <a:lstStyle/>
          <a:p>
            <a:r>
              <a:rPr lang="en-US" sz="2000" dirty="0"/>
              <a:t>Generally, it is optimal to hold a call unexercised until it expires, but early strikes may be optimal for puts and calls on income-producing assets. </a:t>
            </a:r>
          </a:p>
          <a:p>
            <a:r>
              <a:rPr lang="en-US" sz="2000" dirty="0"/>
              <a:t>Two signals to strike are particularly important: </a:t>
            </a:r>
          </a:p>
          <a:p>
            <a:pPr lvl="1"/>
            <a:r>
              <a:rPr lang="en-US" sz="2000" dirty="0"/>
              <a:t>Signal indicating the arrival of the opportunity – incentive to wait still exists </a:t>
            </a:r>
          </a:p>
          <a:p>
            <a:pPr lvl="1"/>
            <a:r>
              <a:rPr lang="en-US" sz="2000" dirty="0"/>
              <a:t>Expiration signal (e.g., threat of preemption by a competitor)</a:t>
            </a:r>
          </a:p>
          <a:p>
            <a:pPr lvl="2"/>
            <a:r>
              <a:rPr lang="en-US" sz="2000" dirty="0"/>
              <a:t>Managers are less likely to miss the expiration signal because </a:t>
            </a:r>
          </a:p>
          <a:p>
            <a:pPr lvl="3"/>
            <a:r>
              <a:rPr lang="en-US" sz="1800" dirty="0"/>
              <a:t>The option goes to waste</a:t>
            </a:r>
          </a:p>
          <a:p>
            <a:pPr lvl="3"/>
            <a:r>
              <a:rPr lang="en-US" sz="1800" dirty="0"/>
              <a:t>they tend to perceive threats more accurately than opportunities. </a:t>
            </a:r>
          </a:p>
          <a:p>
            <a:pPr marL="0" indent="0">
              <a:buNone/>
            </a:pPr>
            <a:endParaRPr lang="en-US" sz="200" b="1" dirty="0"/>
          </a:p>
          <a:p>
            <a:pPr marL="0" indent="0">
              <a:lnSpc>
                <a:spcPct val="120000"/>
              </a:lnSpc>
              <a:spcBef>
                <a:spcPts val="0"/>
              </a:spcBef>
              <a:buNone/>
            </a:pPr>
            <a:r>
              <a:rPr lang="en-US" sz="2000" b="1" dirty="0">
                <a:solidFill>
                  <a:srgbClr val="0000FF"/>
                </a:solidFill>
              </a:rPr>
              <a:t>Proposition 4</a:t>
            </a:r>
            <a:r>
              <a:rPr lang="en-US" sz="2000" b="1" dirty="0"/>
              <a:t>: Effect of investment timing on performance of organizational investment in option strikes ((a) = high performance to (e) = low performance): </a:t>
            </a:r>
          </a:p>
          <a:p>
            <a:pPr marL="0" indent="0">
              <a:lnSpc>
                <a:spcPct val="120000"/>
              </a:lnSpc>
              <a:spcBef>
                <a:spcPts val="0"/>
              </a:spcBef>
              <a:buNone/>
            </a:pPr>
            <a:r>
              <a:rPr lang="en-US" sz="2000" b="1" dirty="0"/>
              <a:t>	(a) Calls struck after receiving both signals </a:t>
            </a:r>
          </a:p>
          <a:p>
            <a:pPr marL="0" indent="0">
              <a:lnSpc>
                <a:spcPct val="120000"/>
              </a:lnSpc>
              <a:spcBef>
                <a:spcPts val="0"/>
              </a:spcBef>
              <a:buNone/>
            </a:pPr>
            <a:r>
              <a:rPr lang="en-US" sz="2000" b="1" dirty="0"/>
              <a:t>	(b) Puts struck after receiving only the opportunity arrival signal. </a:t>
            </a:r>
          </a:p>
          <a:p>
            <a:pPr marL="0" indent="0">
              <a:lnSpc>
                <a:spcPct val="120000"/>
              </a:lnSpc>
              <a:spcBef>
                <a:spcPts val="0"/>
              </a:spcBef>
              <a:buNone/>
            </a:pPr>
            <a:r>
              <a:rPr lang="en-US" sz="2000" b="1" dirty="0"/>
              <a:t>	(c) Calls struck after receiving only the opportunity-arrival signal. </a:t>
            </a:r>
          </a:p>
          <a:p>
            <a:pPr marL="0" indent="0">
              <a:lnSpc>
                <a:spcPct val="120000"/>
              </a:lnSpc>
              <a:spcBef>
                <a:spcPts val="0"/>
              </a:spcBef>
              <a:buNone/>
            </a:pPr>
            <a:r>
              <a:rPr lang="en-US" sz="2000" b="1" dirty="0"/>
              <a:t>	(d) Calls and puts struck after receiving only the expiration signal. </a:t>
            </a:r>
          </a:p>
          <a:p>
            <a:pPr marL="0" indent="0">
              <a:lnSpc>
                <a:spcPct val="120000"/>
              </a:lnSpc>
              <a:spcBef>
                <a:spcPts val="0"/>
              </a:spcBef>
              <a:buNone/>
            </a:pPr>
            <a:r>
              <a:rPr lang="en-US" sz="2000" b="1" dirty="0"/>
              <a:t>	(e) Calls and puts struck before receiving either signal. </a:t>
            </a:r>
          </a:p>
        </p:txBody>
      </p:sp>
    </p:spTree>
    <p:extLst>
      <p:ext uri="{BB962C8B-B14F-4D97-AF65-F5344CB8AC3E}">
        <p14:creationId xmlns:p14="http://schemas.microsoft.com/office/powerpoint/2010/main" val="4049418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050" y="723261"/>
            <a:ext cx="10200067" cy="1178932"/>
          </a:xfrm>
        </p:spPr>
        <p:txBody>
          <a:bodyPr>
            <a:normAutofit fontScale="90000"/>
          </a:bodyPr>
          <a:lstStyle/>
          <a:p>
            <a:r>
              <a:rPr lang="en-US" b="1" dirty="0">
                <a:solidFill>
                  <a:srgbClr val="FFFF00"/>
                </a:solidFill>
              </a:rPr>
              <a:t>Theoretical Refinements and Research Propositions</a:t>
            </a:r>
            <a:endParaRPr lang="en-US" b="1" i="1" dirty="0">
              <a:solidFill>
                <a:srgbClr val="FFFF00"/>
              </a:solidFill>
            </a:endParaRPr>
          </a:p>
        </p:txBody>
      </p:sp>
      <p:sp>
        <p:nvSpPr>
          <p:cNvPr id="3" name="Content Placeholder 2"/>
          <p:cNvSpPr>
            <a:spLocks noGrp="1"/>
          </p:cNvSpPr>
          <p:nvPr>
            <p:ph idx="1"/>
          </p:nvPr>
        </p:nvSpPr>
        <p:spPr>
          <a:xfrm>
            <a:off x="424531" y="2043397"/>
            <a:ext cx="11308431" cy="5145111"/>
          </a:xfrm>
        </p:spPr>
        <p:txBody>
          <a:bodyPr>
            <a:noAutofit/>
          </a:bodyPr>
          <a:lstStyle/>
          <a:p>
            <a:pPr marL="0" indent="0">
              <a:buNone/>
            </a:pPr>
            <a:r>
              <a:rPr lang="en-US" sz="2000" b="1" dirty="0"/>
              <a:t>The portfolio of options</a:t>
            </a:r>
          </a:p>
          <a:p>
            <a:r>
              <a:rPr lang="en-US" sz="2000" dirty="0"/>
              <a:t>An organization’s ability to strike options effectively is also influenced by its struct</a:t>
            </a:r>
            <a:r>
              <a:rPr lang="en-US" sz="2100" dirty="0"/>
              <a:t>ure </a:t>
            </a:r>
          </a:p>
          <a:p>
            <a:pPr lvl="1"/>
            <a:r>
              <a:rPr lang="en-US" sz="1900" dirty="0"/>
              <a:t>If the org’s structure allows individual options at the business and functional levels of operations to be struck independently, the bundle approximates a “portfolio of options”.</a:t>
            </a:r>
          </a:p>
          <a:p>
            <a:pPr lvl="1"/>
            <a:r>
              <a:rPr lang="en-US" sz="1900" dirty="0"/>
              <a:t>If it is possible for a single decision at the top of the hierarchy to summarily dispose of a business (and the several options embedded in its assets) the bundle is closer to an “option on a portfolio of assets. </a:t>
            </a:r>
          </a:p>
          <a:p>
            <a:pPr lvl="1"/>
            <a:r>
              <a:rPr lang="en-US" sz="2000" dirty="0"/>
              <a:t>In general, it is more valuable to hold a portfolio of options </a:t>
            </a:r>
          </a:p>
          <a:p>
            <a:pPr lvl="2"/>
            <a:r>
              <a:rPr lang="en-US" sz="1900" dirty="0"/>
              <a:t>Networks, keiretsu operate like a portfolio of options, whereas the M-form today approximate an option on a portfolio of assets.  </a:t>
            </a:r>
          </a:p>
          <a:p>
            <a:pPr marL="0" indent="0">
              <a:buNone/>
            </a:pPr>
            <a:endParaRPr lang="en-US" sz="100" b="1" dirty="0"/>
          </a:p>
          <a:p>
            <a:pPr marL="0" indent="0">
              <a:buNone/>
            </a:pPr>
            <a:r>
              <a:rPr lang="en-US" sz="2000" b="1" dirty="0">
                <a:solidFill>
                  <a:srgbClr val="0000FF"/>
                </a:solidFill>
              </a:rPr>
              <a:t>Proposition 5</a:t>
            </a:r>
            <a:r>
              <a:rPr lang="en-US" sz="2000" b="1" dirty="0"/>
              <a:t>: Organizations with structures that are capable of holding a portfolio of options will show wider diversification, with fewer divestitures, than organizations with structures that restrict choices to an option on a portfolio of assets </a:t>
            </a:r>
          </a:p>
        </p:txBody>
      </p:sp>
    </p:spTree>
    <p:extLst>
      <p:ext uri="{BB962C8B-B14F-4D97-AF65-F5344CB8AC3E}">
        <p14:creationId xmlns:p14="http://schemas.microsoft.com/office/powerpoint/2010/main" val="1915945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 name="Group 9">
            <a:extLst>
              <a:ext uri="{FF2B5EF4-FFF2-40B4-BE49-F238E27FC236}">
                <a16:creationId xmlns:a16="http://schemas.microsoft.com/office/drawing/2014/main" id="{DDA34B8A-FA8D-4E16-AD72-7B60B1C2582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6885D229-60DD-4D71-8181-10E781C149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0B0DAA45-BE66-4F0C-93A6-519D94107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EF449A3D-A43B-4688-BD89-35734D0072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74E9975C-AF3D-48EF-B3F0-112A01A382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CF00A076-2FEA-40D1-8F85-842481797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A2E68741-6133-4CAA-BF3C-F0E6CF40C5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a:extLst>
                <a:ext uri="{FF2B5EF4-FFF2-40B4-BE49-F238E27FC236}">
                  <a16:creationId xmlns:a16="http://schemas.microsoft.com/office/drawing/2014/main" id="{76C01C64-4A8B-42FC-93C5-2D6A3EBAB7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a:extLst>
                <a:ext uri="{FF2B5EF4-FFF2-40B4-BE49-F238E27FC236}">
                  <a16:creationId xmlns:a16="http://schemas.microsoft.com/office/drawing/2014/main" id="{D969AEA9-C1EE-45E1-9964-D9705492E1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a:extLst>
                <a:ext uri="{FF2B5EF4-FFF2-40B4-BE49-F238E27FC236}">
                  <a16:creationId xmlns:a16="http://schemas.microsoft.com/office/drawing/2014/main" id="{4845E67D-4E5B-44B3-AB74-5E95C839E7A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4" name="Rectangle 20">
            <a:extLst>
              <a:ext uri="{FF2B5EF4-FFF2-40B4-BE49-F238E27FC236}">
                <a16:creationId xmlns:a16="http://schemas.microsoft.com/office/drawing/2014/main" id="{079CE317-680B-449C-A423-71C1FE069B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59506" y="973668"/>
            <a:ext cx="11277600" cy="706964"/>
          </a:xfrm>
        </p:spPr>
        <p:txBody>
          <a:bodyPr vert="horz" lIns="91440" tIns="45720" rIns="91440" bIns="45720" rtlCol="0" anchor="ctr">
            <a:normAutofit/>
          </a:bodyPr>
          <a:lstStyle/>
          <a:p>
            <a:pPr algn="ctr">
              <a:lnSpc>
                <a:spcPct val="90000"/>
              </a:lnSpc>
            </a:pPr>
            <a:r>
              <a:rPr lang="en-US" sz="2800" b="1" i="0" kern="1200" dirty="0">
                <a:solidFill>
                  <a:srgbClr val="FFFF00"/>
                </a:solidFill>
                <a:latin typeface="+mj-lt"/>
                <a:ea typeface="+mj-ea"/>
                <a:cs typeface="+mj-cs"/>
              </a:rPr>
              <a:t>Contribution to Strategy and Organization Theory </a:t>
            </a:r>
          </a:p>
        </p:txBody>
      </p:sp>
      <p:sp>
        <p:nvSpPr>
          <p:cNvPr id="4" name="Text Placeholder 3"/>
          <p:cNvSpPr>
            <a:spLocks noGrp="1"/>
          </p:cNvSpPr>
          <p:nvPr>
            <p:ph type="body" sz="half" idx="2"/>
          </p:nvPr>
        </p:nvSpPr>
        <p:spPr>
          <a:xfrm>
            <a:off x="213644" y="2322513"/>
            <a:ext cx="7150369" cy="4533900"/>
          </a:xfrm>
        </p:spPr>
        <p:txBody>
          <a:bodyPr vert="horz" lIns="91440" tIns="45720" rIns="91440" bIns="45720" rtlCol="0" anchor="ctr">
            <a:noAutofit/>
          </a:bodyPr>
          <a:lstStyle/>
          <a:p>
            <a:pPr marL="285750" indent="-285750">
              <a:lnSpc>
                <a:spcPct val="90000"/>
              </a:lnSpc>
              <a:buFont typeface="Wingdings 3" charset="2"/>
              <a:buChar char=""/>
            </a:pPr>
            <a:r>
              <a:rPr lang="en-US" sz="1500" dirty="0">
                <a:solidFill>
                  <a:schemeClr val="tx1">
                    <a:lumMod val="75000"/>
                    <a:lumOff val="25000"/>
                  </a:schemeClr>
                </a:solidFill>
              </a:rPr>
              <a:t>Resource allocation + Strategic positioning - economic content theories assuming rational decision making </a:t>
            </a:r>
          </a:p>
          <a:p>
            <a:pPr marL="285750" indent="-285750">
              <a:lnSpc>
                <a:spcPct val="90000"/>
              </a:lnSpc>
              <a:buFont typeface="Wingdings 3" charset="2"/>
              <a:buChar char=""/>
            </a:pPr>
            <a:r>
              <a:rPr lang="en-US" sz="1500" dirty="0">
                <a:solidFill>
                  <a:schemeClr val="tx1">
                    <a:lumMod val="75000"/>
                    <a:lumOff val="25000"/>
                  </a:schemeClr>
                </a:solidFill>
              </a:rPr>
              <a:t>Sense making + Learning = behavioral process theories assuming naturally emergent decision making</a:t>
            </a:r>
          </a:p>
          <a:p>
            <a:pPr marL="285750" indent="-285750">
              <a:lnSpc>
                <a:spcPct val="90000"/>
              </a:lnSpc>
              <a:buFont typeface="Wingdings 3" charset="2"/>
              <a:buChar char=""/>
            </a:pPr>
            <a:r>
              <a:rPr lang="en-US" sz="1500" dirty="0">
                <a:solidFill>
                  <a:schemeClr val="tx1">
                    <a:lumMod val="75000"/>
                    <a:lumOff val="25000"/>
                  </a:schemeClr>
                </a:solidFill>
              </a:rPr>
              <a:t>Positioning + Leaning = future oriented analysis</a:t>
            </a:r>
          </a:p>
          <a:p>
            <a:pPr>
              <a:lnSpc>
                <a:spcPct val="90000"/>
              </a:lnSpc>
              <a:spcBef>
                <a:spcPts val="1800"/>
              </a:spcBef>
              <a:buFont typeface="Wingdings 3" charset="2"/>
              <a:buChar char=""/>
            </a:pPr>
            <a:r>
              <a:rPr lang="en-US" sz="1500" dirty="0">
                <a:solidFill>
                  <a:schemeClr val="tx1">
                    <a:lumMod val="75000"/>
                    <a:lumOff val="25000"/>
                  </a:schemeClr>
                </a:solidFill>
              </a:rPr>
              <a:t> The option lens integrates these themes through the view that organizational investments both (1) provide current returns and cash flow and (2) open-up options. Thus, a firm’s market value = earnings generated by current investments + option value of future strategic choices </a:t>
            </a:r>
            <a:r>
              <a:rPr lang="en-US" sz="1500" dirty="0">
                <a:solidFill>
                  <a:schemeClr val="tx1">
                    <a:lumMod val="75000"/>
                    <a:lumOff val="25000"/>
                  </a:schemeClr>
                </a:solidFill>
                <a:sym typeface="Wingdings" panose="05000000000000000000" pitchFamily="2" charset="2"/>
              </a:rPr>
              <a:t> The option bundle strengthens the conceptual bridge between strategic action and the value of the firm</a:t>
            </a:r>
          </a:p>
          <a:p>
            <a:pPr marL="285750" indent="-285750">
              <a:lnSpc>
                <a:spcPct val="90000"/>
              </a:lnSpc>
              <a:buFont typeface="Wingdings 3" charset="2"/>
              <a:buChar char=""/>
            </a:pPr>
            <a:r>
              <a:rPr lang="en-US" sz="1500" dirty="0">
                <a:solidFill>
                  <a:schemeClr val="tx1">
                    <a:lumMod val="75000"/>
                    <a:lumOff val="25000"/>
                  </a:schemeClr>
                </a:solidFill>
              </a:rPr>
              <a:t>The economic rationale of the option value may capture the heart of managerial intuition re: org investments </a:t>
            </a:r>
          </a:p>
          <a:p>
            <a:pPr marL="285750" indent="-285750">
              <a:lnSpc>
                <a:spcPct val="90000"/>
              </a:lnSpc>
              <a:buFont typeface="Wingdings 3" charset="2"/>
              <a:buChar char=""/>
            </a:pPr>
            <a:r>
              <a:rPr lang="en-US" sz="1500" dirty="0">
                <a:solidFill>
                  <a:schemeClr val="tx1">
                    <a:lumMod val="75000"/>
                    <a:lumOff val="25000"/>
                  </a:schemeClr>
                </a:solidFill>
              </a:rPr>
              <a:t>The recognition of shadow options is the mechanism by which learning continuously</a:t>
            </a:r>
            <a:r>
              <a:rPr lang="en-US" altLang="ko-KR" sz="1500" dirty="0">
                <a:solidFill>
                  <a:schemeClr val="tx1">
                    <a:lumMod val="75000"/>
                    <a:lumOff val="25000"/>
                  </a:schemeClr>
                </a:solidFill>
              </a:rPr>
              <a:t> translates into strategy choices. </a:t>
            </a:r>
          </a:p>
          <a:p>
            <a:pPr marL="285750" indent="-285750">
              <a:lnSpc>
                <a:spcPct val="90000"/>
              </a:lnSpc>
              <a:buFont typeface="Wingdings 3" charset="2"/>
              <a:buChar char=""/>
            </a:pPr>
            <a:r>
              <a:rPr lang="en-US" sz="1500" dirty="0">
                <a:solidFill>
                  <a:schemeClr val="tx1">
                    <a:lumMod val="75000"/>
                    <a:lumOff val="25000"/>
                  </a:schemeClr>
                </a:solidFill>
              </a:rPr>
              <a:t>Options form the inimitable resources that give an org its sustained performance and competitive advantage. </a:t>
            </a:r>
          </a:p>
        </p:txBody>
      </p:sp>
      <p:pic>
        <p:nvPicPr>
          <p:cNvPr id="5" name="Content Placeholder 4"/>
          <p:cNvPicPr>
            <a:picLocks noGrp="1" noChangeAspect="1"/>
          </p:cNvPicPr>
          <p:nvPr>
            <p:ph idx="1"/>
          </p:nvPr>
        </p:nvPicPr>
        <p:blipFill>
          <a:blip r:embed="rId3"/>
          <a:stretch>
            <a:fillRect/>
          </a:stretch>
        </p:blipFill>
        <p:spPr>
          <a:xfrm>
            <a:off x="7491055" y="2506151"/>
            <a:ext cx="4573904" cy="3979297"/>
          </a:xfrm>
          <a:prstGeom prst="roundRect">
            <a:avLst>
              <a:gd name="adj" fmla="val 1858"/>
            </a:avLst>
          </a:prstGeom>
          <a:effectLst>
            <a:outerShdw blurRad="50800" dist="50800" dir="5400000" algn="tl" rotWithShape="0">
              <a:srgbClr val="000000">
                <a:alpha val="43000"/>
              </a:srgbClr>
            </a:outerShdw>
          </a:effectLst>
        </p:spPr>
      </p:pic>
    </p:spTree>
    <p:extLst>
      <p:ext uri="{BB962C8B-B14F-4D97-AF65-F5344CB8AC3E}">
        <p14:creationId xmlns:p14="http://schemas.microsoft.com/office/powerpoint/2010/main" val="317671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561" y="712245"/>
            <a:ext cx="11190914" cy="1280890"/>
          </a:xfrm>
        </p:spPr>
        <p:txBody>
          <a:bodyPr/>
          <a:lstStyle/>
          <a:p>
            <a:pPr algn="ctr"/>
            <a:r>
              <a:rPr lang="en-US" sz="3200" b="1" dirty="0">
                <a:solidFill>
                  <a:srgbClr val="FFFF00"/>
                </a:solidFill>
              </a:rPr>
              <a:t>A New Type of Explanation for Empirical Findings</a:t>
            </a:r>
          </a:p>
        </p:txBody>
      </p:sp>
      <p:sp>
        <p:nvSpPr>
          <p:cNvPr id="3" name="Content Placeholder 2"/>
          <p:cNvSpPr>
            <a:spLocks noGrp="1"/>
          </p:cNvSpPr>
          <p:nvPr>
            <p:ph idx="1"/>
          </p:nvPr>
        </p:nvSpPr>
        <p:spPr>
          <a:xfrm>
            <a:off x="407750" y="1860932"/>
            <a:ext cx="11546561" cy="5266982"/>
          </a:xfrm>
        </p:spPr>
        <p:txBody>
          <a:bodyPr>
            <a:normAutofit lnSpcReduction="10000"/>
          </a:bodyPr>
          <a:lstStyle/>
          <a:p>
            <a:endParaRPr lang="en-US" sz="2000" dirty="0"/>
          </a:p>
          <a:p>
            <a:r>
              <a:rPr lang="en-US" sz="2000" b="1" dirty="0"/>
              <a:t>Strategy and selection</a:t>
            </a:r>
            <a:r>
              <a:rPr lang="en-US" sz="2000" dirty="0"/>
              <a:t>: Deterministic descriptions of selection (population ecology)              and the proactive and adaption approaches of strategy both do not incorporate the perpetually tentative and exploratory nature of investments, so miss the possibility that performance is the quasi-fortuitous byproduct of their lagged interaction with the environment. </a:t>
            </a:r>
          </a:p>
          <a:p>
            <a:r>
              <a:rPr lang="en-US" sz="2000" b="1" dirty="0"/>
              <a:t>The garbage can</a:t>
            </a:r>
            <a:r>
              <a:rPr lang="en-US" sz="2000" dirty="0"/>
              <a:t>: The garbage can description of solutions existing in advance of problems is consistent with the view that prior resource investments create future strategic options. </a:t>
            </a:r>
          </a:p>
          <a:p>
            <a:r>
              <a:rPr lang="en-US" sz="2000" b="1" dirty="0"/>
              <a:t>Means consensus</a:t>
            </a:r>
            <a:r>
              <a:rPr lang="en-US" sz="2000" dirty="0"/>
              <a:t>: Orgs whose managers agree on the means of their strategies outperform orgs that show consensus on their goals; means consensus implies agreement on the distinct investment streams to be followed (the options to be held). </a:t>
            </a:r>
          </a:p>
          <a:p>
            <a:r>
              <a:rPr lang="en-US" sz="2000" b="1" dirty="0"/>
              <a:t>The risk-return paradox</a:t>
            </a:r>
            <a:r>
              <a:rPr lang="en-US" sz="2000" dirty="0"/>
              <a:t>: There is a negative correlation between firms’ profitability and the variability of profits – managers will tend to retain less profitable investments for their option value in times marked by high variability of profits and will make more profitable investments when performance variability is reduced. </a:t>
            </a:r>
          </a:p>
          <a:p>
            <a:endParaRPr lang="en-US" sz="2000" dirty="0"/>
          </a:p>
        </p:txBody>
      </p:sp>
    </p:spTree>
    <p:extLst>
      <p:ext uri="{BB962C8B-B14F-4D97-AF65-F5344CB8AC3E}">
        <p14:creationId xmlns:p14="http://schemas.microsoft.com/office/powerpoint/2010/main" val="3106021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208" y="615797"/>
            <a:ext cx="10522012" cy="1280890"/>
          </a:xfrm>
        </p:spPr>
        <p:txBody>
          <a:bodyPr/>
          <a:lstStyle/>
          <a:p>
            <a:pPr algn="ctr"/>
            <a:r>
              <a:rPr lang="en-US" b="1" dirty="0">
                <a:solidFill>
                  <a:srgbClr val="FFFF00"/>
                </a:solidFill>
              </a:rPr>
              <a:t>Motivation</a:t>
            </a:r>
            <a:r>
              <a:rPr lang="en-US" dirty="0"/>
              <a:t> </a:t>
            </a:r>
          </a:p>
        </p:txBody>
      </p:sp>
      <p:sp>
        <p:nvSpPr>
          <p:cNvPr id="3" name="Content Placeholder 2"/>
          <p:cNvSpPr>
            <a:spLocks noGrp="1"/>
          </p:cNvSpPr>
          <p:nvPr>
            <p:ph idx="1"/>
          </p:nvPr>
        </p:nvSpPr>
        <p:spPr>
          <a:xfrm>
            <a:off x="587890" y="2288308"/>
            <a:ext cx="11211175" cy="3953895"/>
          </a:xfrm>
        </p:spPr>
        <p:txBody>
          <a:bodyPr>
            <a:noAutofit/>
          </a:bodyPr>
          <a:lstStyle/>
          <a:p>
            <a:endParaRPr lang="en-US" sz="2200" dirty="0"/>
          </a:p>
          <a:p>
            <a:r>
              <a:rPr lang="en-US" sz="2200" dirty="0"/>
              <a:t>Strategy emerges from organizational resources and unfolds over time in different ways – generating further resources. </a:t>
            </a:r>
          </a:p>
          <a:p>
            <a:r>
              <a:rPr lang="en-US" sz="2200" dirty="0"/>
              <a:t>During the process, there is an interplay of </a:t>
            </a:r>
          </a:p>
          <a:p>
            <a:pPr lvl="1">
              <a:spcBef>
                <a:spcPts val="1800"/>
              </a:spcBef>
              <a:buFont typeface="Wingdings" panose="05000000000000000000" pitchFamily="2" charset="2"/>
              <a:buChar char="Ø"/>
            </a:pPr>
            <a:r>
              <a:rPr lang="en-US" sz="2200" dirty="0"/>
              <a:t>Between resources and choices</a:t>
            </a:r>
          </a:p>
          <a:p>
            <a:pPr lvl="1">
              <a:spcBef>
                <a:spcPts val="1800"/>
              </a:spcBef>
              <a:buFont typeface="Wingdings" panose="05000000000000000000" pitchFamily="2" charset="2"/>
              <a:buChar char="Ø"/>
            </a:pPr>
            <a:r>
              <a:rPr lang="en-US" sz="2200" dirty="0"/>
              <a:t>Between investment and growth opportunities</a:t>
            </a:r>
          </a:p>
          <a:p>
            <a:pPr lvl="1">
              <a:spcBef>
                <a:spcPts val="1800"/>
              </a:spcBef>
              <a:buFont typeface="Wingdings" panose="05000000000000000000" pitchFamily="2" charset="2"/>
              <a:buChar char="Ø"/>
            </a:pPr>
            <a:r>
              <a:rPr lang="en-US" sz="2200" dirty="0"/>
              <a:t>Among organizational learning, investment size, and investment timings</a:t>
            </a:r>
          </a:p>
          <a:p>
            <a:pPr marL="457200" lvl="1" indent="0">
              <a:spcBef>
                <a:spcPts val="1800"/>
              </a:spcBef>
              <a:buNone/>
            </a:pPr>
            <a:endParaRPr lang="en-US" sz="2000" dirty="0"/>
          </a:p>
        </p:txBody>
      </p:sp>
    </p:spTree>
    <p:extLst>
      <p:ext uri="{BB962C8B-B14F-4D97-AF65-F5344CB8AC3E}">
        <p14:creationId xmlns:p14="http://schemas.microsoft.com/office/powerpoint/2010/main" val="291972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397" y="615797"/>
            <a:ext cx="10571018" cy="1280890"/>
          </a:xfrm>
        </p:spPr>
        <p:txBody>
          <a:bodyPr/>
          <a:lstStyle/>
          <a:p>
            <a:pPr algn="ctr"/>
            <a:r>
              <a:rPr lang="en-US" b="1" dirty="0">
                <a:solidFill>
                  <a:srgbClr val="FFFF00"/>
                </a:solidFill>
              </a:rPr>
              <a:t>Option Theory</a:t>
            </a:r>
          </a:p>
        </p:txBody>
      </p:sp>
      <p:sp>
        <p:nvSpPr>
          <p:cNvPr id="3" name="Content Placeholder 2"/>
          <p:cNvSpPr>
            <a:spLocks noGrp="1"/>
          </p:cNvSpPr>
          <p:nvPr>
            <p:ph idx="1"/>
          </p:nvPr>
        </p:nvSpPr>
        <p:spPr>
          <a:xfrm>
            <a:off x="1039577" y="2303536"/>
            <a:ext cx="9954555" cy="3445623"/>
          </a:xfrm>
        </p:spPr>
        <p:txBody>
          <a:bodyPr>
            <a:noAutofit/>
          </a:bodyPr>
          <a:lstStyle/>
          <a:p>
            <a:endParaRPr lang="en-US" sz="2200" dirty="0"/>
          </a:p>
          <a:p>
            <a:r>
              <a:rPr lang="en-US" sz="2200" dirty="0"/>
              <a:t>Option theory originated in the intuitive belief of “keeping option open”.</a:t>
            </a:r>
          </a:p>
          <a:p>
            <a:r>
              <a:rPr lang="en-US" sz="2200" dirty="0"/>
              <a:t>Current option theory has roots in financial economics.</a:t>
            </a:r>
          </a:p>
          <a:p>
            <a:r>
              <a:rPr lang="en-US" sz="2200" dirty="0"/>
              <a:t>Both Option theory and strategic management study organizational investments</a:t>
            </a:r>
          </a:p>
          <a:p>
            <a:pPr lvl="1"/>
            <a:r>
              <a:rPr lang="en-US" sz="1800" dirty="0"/>
              <a:t>One in terms of economic value, and </a:t>
            </a:r>
          </a:p>
          <a:p>
            <a:pPr lvl="1"/>
            <a:r>
              <a:rPr lang="en-US" sz="1800" dirty="0"/>
              <a:t>The other in terms of action and performance. </a:t>
            </a:r>
            <a:endParaRPr lang="en-US" sz="2000" dirty="0"/>
          </a:p>
        </p:txBody>
      </p:sp>
    </p:spTree>
    <p:extLst>
      <p:ext uri="{BB962C8B-B14F-4D97-AF65-F5344CB8AC3E}">
        <p14:creationId xmlns:p14="http://schemas.microsoft.com/office/powerpoint/2010/main" val="1663019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935" y="624110"/>
            <a:ext cx="10645833" cy="1280890"/>
          </a:xfrm>
        </p:spPr>
        <p:txBody>
          <a:bodyPr/>
          <a:lstStyle/>
          <a:p>
            <a:pPr algn="ctr"/>
            <a:r>
              <a:rPr lang="en-US" b="1" dirty="0">
                <a:solidFill>
                  <a:srgbClr val="FFFF00"/>
                </a:solidFill>
              </a:rPr>
              <a:t>Strategy through the Real Options Lens</a:t>
            </a:r>
          </a:p>
        </p:txBody>
      </p:sp>
      <p:sp>
        <p:nvSpPr>
          <p:cNvPr id="3" name="Content Placeholder 2"/>
          <p:cNvSpPr>
            <a:spLocks noGrp="1"/>
          </p:cNvSpPr>
          <p:nvPr>
            <p:ph idx="1"/>
          </p:nvPr>
        </p:nvSpPr>
        <p:spPr>
          <a:xfrm>
            <a:off x="760410" y="2354318"/>
            <a:ext cx="11126789" cy="4372304"/>
          </a:xfrm>
        </p:spPr>
        <p:txBody>
          <a:bodyPr>
            <a:normAutofit fontScale="92500" lnSpcReduction="10000"/>
          </a:bodyPr>
          <a:lstStyle/>
          <a:p>
            <a:pPr marL="0" indent="0">
              <a:buNone/>
            </a:pPr>
            <a:r>
              <a:rPr lang="en-US" sz="2400" b="1" dirty="0"/>
              <a:t>Resources and the bundle of real options:</a:t>
            </a:r>
          </a:p>
          <a:p>
            <a:pPr>
              <a:lnSpc>
                <a:spcPct val="110000"/>
              </a:lnSpc>
            </a:pPr>
            <a:r>
              <a:rPr lang="en-US" sz="2200" dirty="0"/>
              <a:t>Organization’s resources give rise to a bundle of real options for future strategic choice. </a:t>
            </a:r>
          </a:p>
          <a:p>
            <a:pPr>
              <a:lnSpc>
                <a:spcPct val="110000"/>
              </a:lnSpc>
            </a:pPr>
            <a:r>
              <a:rPr lang="en-US" sz="2200" dirty="0"/>
              <a:t>These bundle of real options arise:</a:t>
            </a:r>
          </a:p>
          <a:p>
            <a:pPr lvl="1">
              <a:lnSpc>
                <a:spcPct val="110000"/>
              </a:lnSpc>
            </a:pPr>
            <a:r>
              <a:rPr lang="en-US" sz="2200" dirty="0"/>
              <a:t>when existing resources and capabilities allow preferential access to future opportunities. </a:t>
            </a:r>
          </a:p>
          <a:p>
            <a:pPr marL="914400" lvl="2" indent="0">
              <a:lnSpc>
                <a:spcPct val="110000"/>
              </a:lnSpc>
              <a:buNone/>
            </a:pPr>
            <a:r>
              <a:rPr lang="en-US" sz="2000" dirty="0">
                <a:solidFill>
                  <a:schemeClr val="tx1"/>
                </a:solidFill>
              </a:rPr>
              <a:t>- example of a potentially friendly bidder from a joint venture</a:t>
            </a:r>
          </a:p>
          <a:p>
            <a:pPr lvl="1">
              <a:lnSpc>
                <a:spcPct val="110000"/>
              </a:lnSpc>
            </a:pPr>
            <a:r>
              <a:rPr lang="en-US" sz="2200" dirty="0"/>
              <a:t>from accumulating learning and capabilities</a:t>
            </a:r>
          </a:p>
          <a:p>
            <a:pPr marL="914400" lvl="2" indent="0">
              <a:lnSpc>
                <a:spcPct val="110000"/>
              </a:lnSpc>
              <a:buNone/>
            </a:pPr>
            <a:r>
              <a:rPr lang="en-US" sz="2200" dirty="0"/>
              <a:t>- the sunk cost of existing assets works like an option contract in limiting downside risk. </a:t>
            </a:r>
          </a:p>
          <a:p>
            <a:pPr lvl="1">
              <a:lnSpc>
                <a:spcPct val="110000"/>
              </a:lnSpc>
            </a:pPr>
            <a:r>
              <a:rPr lang="en-US" sz="2200" dirty="0"/>
              <a:t>Organizational slack also constitute a repository of options. </a:t>
            </a:r>
          </a:p>
          <a:p>
            <a:pPr>
              <a:lnSpc>
                <a:spcPct val="110000"/>
              </a:lnSpc>
              <a:spcBef>
                <a:spcPts val="0"/>
              </a:spcBef>
            </a:pPr>
            <a:endParaRPr lang="en-US" sz="2200" dirty="0"/>
          </a:p>
          <a:p>
            <a:pPr marL="0" indent="0">
              <a:lnSpc>
                <a:spcPct val="110000"/>
              </a:lnSpc>
              <a:spcBef>
                <a:spcPts val="0"/>
              </a:spcBef>
              <a:buNone/>
            </a:pPr>
            <a:endParaRPr lang="en-US" dirty="0"/>
          </a:p>
        </p:txBody>
      </p:sp>
    </p:spTree>
    <p:extLst>
      <p:ext uri="{BB962C8B-B14F-4D97-AF65-F5344CB8AC3E}">
        <p14:creationId xmlns:p14="http://schemas.microsoft.com/office/powerpoint/2010/main" val="1904933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0242" y="2375971"/>
            <a:ext cx="11159839" cy="4355336"/>
          </a:xfrm>
        </p:spPr>
        <p:txBody>
          <a:bodyPr>
            <a:normAutofit/>
          </a:bodyPr>
          <a:lstStyle/>
          <a:p>
            <a:pPr marL="0" indent="0">
              <a:buNone/>
            </a:pPr>
            <a:r>
              <a:rPr lang="en-US" sz="2200" b="1" dirty="0"/>
              <a:t>Shadow Options and Sense Making:</a:t>
            </a:r>
          </a:p>
          <a:p>
            <a:pPr marL="0" indent="0">
              <a:buNone/>
            </a:pPr>
            <a:endParaRPr lang="en-US" sz="1100" b="1" dirty="0"/>
          </a:p>
          <a:p>
            <a:r>
              <a:rPr lang="en-US" sz="2200" dirty="0"/>
              <a:t>Opportunities for strategic choice come into being only when recognized by decision makers.</a:t>
            </a:r>
          </a:p>
          <a:p>
            <a:pPr lvl="1"/>
            <a:r>
              <a:rPr lang="en-US" sz="2200" dirty="0"/>
              <a:t>Options awaiting recognition = shadow options</a:t>
            </a:r>
          </a:p>
          <a:p>
            <a:pPr marL="0" indent="0">
              <a:buNone/>
            </a:pPr>
            <a:endParaRPr lang="en-US" sz="1000" dirty="0"/>
          </a:p>
          <a:p>
            <a:r>
              <a:rPr lang="en-US" sz="2200" dirty="0"/>
              <a:t>Managers must “make sense” of organizational actions and resources before they can recognize shadow options. </a:t>
            </a:r>
          </a:p>
          <a:p>
            <a:pPr lvl="1"/>
            <a:r>
              <a:rPr lang="en-US" sz="2200" dirty="0"/>
              <a:t>Organizations define/create their own realities, given their history, knowledge, and routines. </a:t>
            </a:r>
          </a:p>
        </p:txBody>
      </p:sp>
      <p:sp>
        <p:nvSpPr>
          <p:cNvPr id="7" name="Title 1">
            <a:extLst>
              <a:ext uri="{FF2B5EF4-FFF2-40B4-BE49-F238E27FC236}">
                <a16:creationId xmlns:a16="http://schemas.microsoft.com/office/drawing/2014/main" id="{46020E85-E512-4501-B917-99D1AD97DD68}"/>
              </a:ext>
            </a:extLst>
          </p:cNvPr>
          <p:cNvSpPr>
            <a:spLocks noGrp="1"/>
          </p:cNvSpPr>
          <p:nvPr>
            <p:ph type="title"/>
          </p:nvPr>
        </p:nvSpPr>
        <p:spPr>
          <a:xfrm>
            <a:off x="741935" y="624110"/>
            <a:ext cx="10645833" cy="1280890"/>
          </a:xfrm>
        </p:spPr>
        <p:txBody>
          <a:bodyPr/>
          <a:lstStyle/>
          <a:p>
            <a:pPr algn="ctr"/>
            <a:r>
              <a:rPr lang="en-US" b="1" dirty="0">
                <a:solidFill>
                  <a:srgbClr val="FFFF00"/>
                </a:solidFill>
              </a:rPr>
              <a:t>Strategy through the Real Options Lens</a:t>
            </a:r>
          </a:p>
        </p:txBody>
      </p:sp>
    </p:spTree>
    <p:extLst>
      <p:ext uri="{BB962C8B-B14F-4D97-AF65-F5344CB8AC3E}">
        <p14:creationId xmlns:p14="http://schemas.microsoft.com/office/powerpoint/2010/main" val="1947923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3125" y="2456267"/>
            <a:ext cx="11402210" cy="4286055"/>
          </a:xfrm>
        </p:spPr>
        <p:txBody>
          <a:bodyPr>
            <a:normAutofit fontScale="85000" lnSpcReduction="20000"/>
          </a:bodyPr>
          <a:lstStyle/>
          <a:p>
            <a:pPr marL="0" indent="0">
              <a:lnSpc>
                <a:spcPct val="110000"/>
              </a:lnSpc>
              <a:buNone/>
            </a:pPr>
            <a:r>
              <a:rPr lang="en-US" sz="2200" b="1" dirty="0"/>
              <a:t>Incremental Strategy and the Option Chain</a:t>
            </a:r>
          </a:p>
          <a:p>
            <a:pPr>
              <a:lnSpc>
                <a:spcPct val="110000"/>
              </a:lnSpc>
            </a:pPr>
            <a:r>
              <a:rPr lang="en-US" sz="2200" dirty="0"/>
              <a:t>When an option is struck, the resulting configuration of resources will, in turn, yield new options for future exercise.</a:t>
            </a:r>
          </a:p>
          <a:p>
            <a:pPr>
              <a:lnSpc>
                <a:spcPct val="110000"/>
              </a:lnSpc>
            </a:pPr>
            <a:r>
              <a:rPr lang="en-US" sz="2200" dirty="0">
                <a:sym typeface="Wingdings" panose="05000000000000000000" pitchFamily="2" charset="2"/>
              </a:rPr>
              <a:t>Strategies are produced/emerge by the sequential striking of this </a:t>
            </a:r>
            <a:r>
              <a:rPr lang="en-US" sz="2200" i="1" dirty="0">
                <a:sym typeface="Wingdings" panose="05000000000000000000" pitchFamily="2" charset="2"/>
              </a:rPr>
              <a:t>option chain</a:t>
            </a:r>
            <a:r>
              <a:rPr lang="en-US" sz="2200" dirty="0">
                <a:sym typeface="Wingdings" panose="05000000000000000000" pitchFamily="2" charset="2"/>
              </a:rPr>
              <a:t>.</a:t>
            </a:r>
          </a:p>
          <a:p>
            <a:pPr>
              <a:lnSpc>
                <a:spcPct val="110000"/>
              </a:lnSpc>
            </a:pPr>
            <a:r>
              <a:rPr lang="en-US" sz="2200" dirty="0"/>
              <a:t>Strategy emerge because of linked decisions – based on both cognitive (recognition) and economic logic.  </a:t>
            </a:r>
          </a:p>
          <a:p>
            <a:pPr lvl="1">
              <a:lnSpc>
                <a:spcPct val="110000"/>
              </a:lnSpc>
            </a:pPr>
            <a:r>
              <a:rPr lang="en-US" sz="2000" dirty="0"/>
              <a:t>Resulting further in – shadow options or sequential investments. </a:t>
            </a:r>
          </a:p>
          <a:p>
            <a:pPr>
              <a:lnSpc>
                <a:spcPct val="110000"/>
              </a:lnSpc>
            </a:pPr>
            <a:r>
              <a:rPr lang="en-US" sz="2200" dirty="0"/>
              <a:t>Strategies unfold in two ways depending on whether their options are:</a:t>
            </a:r>
          </a:p>
          <a:p>
            <a:pPr lvl="1">
              <a:lnSpc>
                <a:spcPct val="110000"/>
              </a:lnSpc>
            </a:pPr>
            <a:r>
              <a:rPr lang="en-US" sz="2200" dirty="0"/>
              <a:t>Incremental: simple calls and puts</a:t>
            </a:r>
          </a:p>
          <a:p>
            <a:pPr lvl="1">
              <a:lnSpc>
                <a:spcPct val="110000"/>
              </a:lnSpc>
            </a:pPr>
            <a:r>
              <a:rPr lang="en-US" sz="2200" dirty="0"/>
              <a:t>Flexibility: i.e. alternate investment option</a:t>
            </a:r>
          </a:p>
          <a:p>
            <a:pPr lvl="2">
              <a:lnSpc>
                <a:spcPct val="110000"/>
              </a:lnSpc>
            </a:pPr>
            <a:r>
              <a:rPr lang="en-US" sz="2000" dirty="0"/>
              <a:t>Strategic change can occur. </a:t>
            </a:r>
          </a:p>
          <a:p>
            <a:pPr lvl="2">
              <a:lnSpc>
                <a:spcPct val="110000"/>
              </a:lnSpc>
            </a:pPr>
            <a:r>
              <a:rPr lang="en-US" sz="2000" dirty="0"/>
              <a:t>For example Investing in alternate technology</a:t>
            </a:r>
          </a:p>
        </p:txBody>
      </p:sp>
      <p:sp>
        <p:nvSpPr>
          <p:cNvPr id="6" name="Title 1">
            <a:extLst>
              <a:ext uri="{FF2B5EF4-FFF2-40B4-BE49-F238E27FC236}">
                <a16:creationId xmlns:a16="http://schemas.microsoft.com/office/drawing/2014/main" id="{F6055902-40F3-465C-B322-735BC05BD88C}"/>
              </a:ext>
            </a:extLst>
          </p:cNvPr>
          <p:cNvSpPr>
            <a:spLocks noGrp="1"/>
          </p:cNvSpPr>
          <p:nvPr>
            <p:ph type="title"/>
          </p:nvPr>
        </p:nvSpPr>
        <p:spPr>
          <a:xfrm>
            <a:off x="741935" y="624110"/>
            <a:ext cx="10645833" cy="1280890"/>
          </a:xfrm>
        </p:spPr>
        <p:txBody>
          <a:bodyPr/>
          <a:lstStyle/>
          <a:p>
            <a:pPr algn="ctr"/>
            <a:r>
              <a:rPr lang="en-US" b="1" dirty="0">
                <a:solidFill>
                  <a:srgbClr val="FFFF00"/>
                </a:solidFill>
              </a:rPr>
              <a:t>Strategy through the Real Options Lens</a:t>
            </a:r>
          </a:p>
        </p:txBody>
      </p:sp>
    </p:spTree>
    <p:extLst>
      <p:ext uri="{BB962C8B-B14F-4D97-AF65-F5344CB8AC3E}">
        <p14:creationId xmlns:p14="http://schemas.microsoft.com/office/powerpoint/2010/main" val="1577426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7" name="Group 9">
            <a:extLst>
              <a:ext uri="{FF2B5EF4-FFF2-40B4-BE49-F238E27FC236}">
                <a16:creationId xmlns:a16="http://schemas.microsoft.com/office/drawing/2014/main" id="{DDA34B8A-FA8D-4E16-AD72-7B60B1C2582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6885D229-60DD-4D71-8181-10E781C149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0B0DAA45-BE66-4F0C-93A6-519D94107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EF449A3D-A43B-4688-BD89-35734D0072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74E9975C-AF3D-48EF-B3F0-112A01A382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CF00A076-2FEA-40D1-8F85-842481797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A2E68741-6133-4CAA-BF3C-F0E6CF40C5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a:extLst>
                <a:ext uri="{FF2B5EF4-FFF2-40B4-BE49-F238E27FC236}">
                  <a16:creationId xmlns:a16="http://schemas.microsoft.com/office/drawing/2014/main" id="{76C01C64-4A8B-42FC-93C5-2D6A3EBAB7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a:extLst>
                <a:ext uri="{FF2B5EF4-FFF2-40B4-BE49-F238E27FC236}">
                  <a16:creationId xmlns:a16="http://schemas.microsoft.com/office/drawing/2014/main" id="{D969AEA9-C1EE-45E1-9964-D9705492E1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a:extLst>
                <a:ext uri="{FF2B5EF4-FFF2-40B4-BE49-F238E27FC236}">
                  <a16:creationId xmlns:a16="http://schemas.microsoft.com/office/drawing/2014/main" id="{4845E67D-4E5B-44B3-AB74-5E95C839E7A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8" name="Rectangle 20">
            <a:extLst>
              <a:ext uri="{FF2B5EF4-FFF2-40B4-BE49-F238E27FC236}">
                <a16:creationId xmlns:a16="http://schemas.microsoft.com/office/drawing/2014/main" id="{079CE317-680B-449C-A423-71C1FE069B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29840" y="973668"/>
            <a:ext cx="11207266" cy="706964"/>
          </a:xfrm>
        </p:spPr>
        <p:txBody>
          <a:bodyPr vert="horz" lIns="91440" tIns="45720" rIns="91440" bIns="45720" rtlCol="0" anchor="ctr">
            <a:normAutofit/>
          </a:bodyPr>
          <a:lstStyle/>
          <a:p>
            <a:pPr algn="ctr"/>
            <a:r>
              <a:rPr lang="en-US" sz="3600" b="1" i="0" kern="1200" dirty="0">
                <a:solidFill>
                  <a:srgbClr val="FFFF00"/>
                </a:solidFill>
                <a:latin typeface="+mj-lt"/>
                <a:ea typeface="+mj-ea"/>
                <a:cs typeface="+mj-cs"/>
              </a:rPr>
              <a:t>The Activation of Real Options</a:t>
            </a:r>
          </a:p>
        </p:txBody>
      </p:sp>
      <p:sp>
        <p:nvSpPr>
          <p:cNvPr id="4" name="Text Placeholder 3"/>
          <p:cNvSpPr>
            <a:spLocks noGrp="1"/>
          </p:cNvSpPr>
          <p:nvPr>
            <p:ph type="body" sz="half" idx="2"/>
          </p:nvPr>
        </p:nvSpPr>
        <p:spPr>
          <a:xfrm>
            <a:off x="209726" y="2248251"/>
            <a:ext cx="7342542" cy="4608162"/>
          </a:xfrm>
        </p:spPr>
        <p:txBody>
          <a:bodyPr vert="horz" lIns="91440" tIns="45720" rIns="91440" bIns="45720" rtlCol="0" anchor="ctr">
            <a:normAutofit/>
          </a:bodyPr>
          <a:lstStyle/>
          <a:p>
            <a:pPr marL="285750" indent="-285750">
              <a:buFont typeface="Wingdings 3" charset="2"/>
              <a:buChar char=""/>
            </a:pPr>
            <a:r>
              <a:rPr lang="en-US" sz="1600" dirty="0">
                <a:solidFill>
                  <a:schemeClr val="tx1">
                    <a:lumMod val="75000"/>
                    <a:lumOff val="25000"/>
                  </a:schemeClr>
                </a:solidFill>
              </a:rPr>
              <a:t>A fixed sequence of actions in involved in the activation of options. </a:t>
            </a:r>
          </a:p>
          <a:p>
            <a:pPr marL="285750" indent="-285750">
              <a:buFont typeface="Wingdings 3" charset="2"/>
              <a:buChar char=""/>
            </a:pPr>
            <a:r>
              <a:rPr lang="en-US" sz="1600" dirty="0">
                <a:solidFill>
                  <a:schemeClr val="tx1">
                    <a:lumMod val="75000"/>
                    <a:lumOff val="25000"/>
                  </a:schemeClr>
                </a:solidFill>
              </a:rPr>
              <a:t>Upon recognition of a shadow option, managers are motivated to convert it into a real option by </a:t>
            </a:r>
          </a:p>
          <a:p>
            <a:pPr marL="742950" lvl="1" indent="-285750">
              <a:buFont typeface="Wingdings 3" charset="2"/>
              <a:buChar char=""/>
            </a:pPr>
            <a:r>
              <a:rPr lang="en-US" sz="1600" dirty="0"/>
              <a:t>securing preferential access</a:t>
            </a:r>
          </a:p>
          <a:p>
            <a:pPr marL="742950" lvl="1" indent="-285750">
              <a:buFont typeface="Wingdings 3" charset="2"/>
              <a:buChar char=""/>
            </a:pPr>
            <a:r>
              <a:rPr lang="en-US" sz="1600" dirty="0"/>
              <a:t>waiting to see if the opportunity materializes</a:t>
            </a:r>
          </a:p>
          <a:p>
            <a:pPr marL="742950" lvl="1" indent="-285750">
              <a:buFont typeface="Wingdings 3" charset="2"/>
              <a:buChar char=""/>
            </a:pPr>
            <a:r>
              <a:rPr lang="en-US" sz="1600" dirty="0"/>
              <a:t>developing the skills needed to exploit it fully</a:t>
            </a:r>
          </a:p>
          <a:p>
            <a:pPr marL="742950" lvl="1" indent="-285750">
              <a:buFont typeface="Wingdings 3" charset="2"/>
              <a:buChar char=""/>
            </a:pPr>
            <a:r>
              <a:rPr lang="en-US" sz="1600" dirty="0"/>
              <a:t>Given uncertainty, usually this involves making a small investment rather than a large one</a:t>
            </a:r>
          </a:p>
          <a:p>
            <a:pPr marL="285750" indent="-285750">
              <a:buFont typeface="Wingdings 3" charset="2"/>
              <a:buChar char=""/>
            </a:pPr>
            <a:r>
              <a:rPr lang="en-US" sz="1600" dirty="0">
                <a:solidFill>
                  <a:schemeClr val="tx1">
                    <a:lumMod val="75000"/>
                    <a:lumOff val="25000"/>
                  </a:schemeClr>
                </a:solidFill>
              </a:rPr>
              <a:t>When the opportunity materializes, and the org is ready to exploit it, the option will be struck with the managers making a larger investment.</a:t>
            </a:r>
          </a:p>
          <a:p>
            <a:pPr marL="742950" lvl="1" indent="-285750">
              <a:buFont typeface="Wingdings 3" charset="2"/>
              <a:buChar char=""/>
            </a:pPr>
            <a:r>
              <a:rPr lang="en-US" sz="1600" dirty="0"/>
              <a:t>Investment is necessary for the option to be fully activated. </a:t>
            </a:r>
          </a:p>
        </p:txBody>
      </p:sp>
      <p:pic>
        <p:nvPicPr>
          <p:cNvPr id="5" name="Content Placeholder 4"/>
          <p:cNvPicPr>
            <a:picLocks noGrp="1" noChangeAspect="1"/>
          </p:cNvPicPr>
          <p:nvPr>
            <p:ph idx="1"/>
          </p:nvPr>
        </p:nvPicPr>
        <p:blipFill>
          <a:blip r:embed="rId3"/>
          <a:stretch>
            <a:fillRect/>
          </a:stretch>
        </p:blipFill>
        <p:spPr>
          <a:xfrm>
            <a:off x="7552268" y="2385848"/>
            <a:ext cx="4144958" cy="4396303"/>
          </a:xfrm>
          <a:prstGeom prst="roundRect">
            <a:avLst>
              <a:gd name="adj" fmla="val 0"/>
            </a:avLst>
          </a:prstGeom>
          <a:effectLst>
            <a:outerShdw blurRad="50800" dist="50800" dir="5400000" algn="tl" rotWithShape="0">
              <a:srgbClr val="000000">
                <a:alpha val="43000"/>
              </a:srgbClr>
            </a:outerShdw>
          </a:effectLst>
        </p:spPr>
      </p:pic>
    </p:spTree>
    <p:extLst>
      <p:ext uri="{BB962C8B-B14F-4D97-AF65-F5344CB8AC3E}">
        <p14:creationId xmlns:p14="http://schemas.microsoft.com/office/powerpoint/2010/main" val="945163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913" y="745297"/>
            <a:ext cx="10562705" cy="1178932"/>
          </a:xfrm>
        </p:spPr>
        <p:txBody>
          <a:bodyPr>
            <a:normAutofit fontScale="90000"/>
          </a:bodyPr>
          <a:lstStyle/>
          <a:p>
            <a:pPr algn="ctr"/>
            <a:r>
              <a:rPr lang="en-US" b="1" dirty="0">
                <a:solidFill>
                  <a:srgbClr val="FFFF00"/>
                </a:solidFill>
              </a:rPr>
              <a:t>Theoretical Refinements and Research Propositions</a:t>
            </a:r>
            <a:endParaRPr lang="en-US" b="1" i="1" dirty="0">
              <a:solidFill>
                <a:srgbClr val="FFFF00"/>
              </a:solidFill>
            </a:endParaRPr>
          </a:p>
        </p:txBody>
      </p:sp>
      <p:sp>
        <p:nvSpPr>
          <p:cNvPr id="3" name="Content Placeholder 2"/>
          <p:cNvSpPr>
            <a:spLocks noGrp="1"/>
          </p:cNvSpPr>
          <p:nvPr>
            <p:ph idx="1"/>
          </p:nvPr>
        </p:nvSpPr>
        <p:spPr>
          <a:xfrm>
            <a:off x="454484" y="2240224"/>
            <a:ext cx="11454750" cy="5152094"/>
          </a:xfrm>
        </p:spPr>
        <p:txBody>
          <a:bodyPr>
            <a:noAutofit/>
          </a:bodyPr>
          <a:lstStyle/>
          <a:p>
            <a:pPr marL="0" indent="0">
              <a:lnSpc>
                <a:spcPct val="120000"/>
              </a:lnSpc>
              <a:buNone/>
            </a:pPr>
            <a:r>
              <a:rPr lang="en-US" sz="2000" b="1" dirty="0"/>
              <a:t>Downside Risk and Optimal Inertia </a:t>
            </a:r>
          </a:p>
          <a:p>
            <a:pPr>
              <a:lnSpc>
                <a:spcPct val="120000"/>
              </a:lnSpc>
            </a:pPr>
            <a:r>
              <a:rPr lang="en-US" sz="2000" dirty="0"/>
              <a:t>Organization investment behavior has an element of inertia = sunk costs (i.e., in existing investments) creates pressure on the org to defer new investments</a:t>
            </a:r>
          </a:p>
          <a:p>
            <a:pPr lvl="1">
              <a:lnSpc>
                <a:spcPct val="120000"/>
              </a:lnSpc>
            </a:pPr>
            <a:r>
              <a:rPr lang="en-US" sz="2000" dirty="0"/>
              <a:t>The range between minimum anticipated profit and maximum loss before a firm decides to invest = zone of optimal inertia </a:t>
            </a:r>
          </a:p>
          <a:p>
            <a:pPr lvl="2">
              <a:lnSpc>
                <a:spcPct val="120000"/>
              </a:lnSpc>
            </a:pPr>
            <a:r>
              <a:rPr lang="en-US" sz="2000" dirty="0"/>
              <a:t>The more protection an organization has against downside risk, the wider its zone of optimal inertia </a:t>
            </a:r>
          </a:p>
          <a:p>
            <a:pPr lvl="2">
              <a:lnSpc>
                <a:spcPct val="120000"/>
              </a:lnSpc>
            </a:pPr>
            <a:endParaRPr lang="en-US" sz="200" b="1" dirty="0">
              <a:solidFill>
                <a:srgbClr val="0000FF"/>
              </a:solidFill>
            </a:endParaRPr>
          </a:p>
          <a:p>
            <a:pPr marL="0" indent="0">
              <a:lnSpc>
                <a:spcPct val="120000"/>
              </a:lnSpc>
              <a:buNone/>
            </a:pPr>
            <a:r>
              <a:rPr lang="en-US" sz="2000" b="1" dirty="0">
                <a:solidFill>
                  <a:srgbClr val="0000FF"/>
                </a:solidFill>
              </a:rPr>
              <a:t>Proposition 1: </a:t>
            </a:r>
            <a:r>
              <a:rPr lang="en-US" sz="2000" b="1" dirty="0"/>
              <a:t>Organizations with better developed bundles of options will expand more aggressively in growing markets and economic upturns, and persist longer in difficult markets and economic downturns, than competitors with less developed option bundles </a:t>
            </a:r>
          </a:p>
          <a:p>
            <a:pPr marL="0" indent="0">
              <a:lnSpc>
                <a:spcPct val="120000"/>
              </a:lnSpc>
              <a:buNone/>
            </a:pPr>
            <a:endParaRPr lang="en-US" sz="2200" dirty="0"/>
          </a:p>
        </p:txBody>
      </p:sp>
    </p:spTree>
    <p:extLst>
      <p:ext uri="{BB962C8B-B14F-4D97-AF65-F5344CB8AC3E}">
        <p14:creationId xmlns:p14="http://schemas.microsoft.com/office/powerpoint/2010/main" val="2100566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512" y="701229"/>
            <a:ext cx="10629207" cy="1178932"/>
          </a:xfrm>
        </p:spPr>
        <p:txBody>
          <a:bodyPr>
            <a:normAutofit fontScale="90000"/>
          </a:bodyPr>
          <a:lstStyle/>
          <a:p>
            <a:pPr algn="ctr"/>
            <a:r>
              <a:rPr lang="en-US" b="1" dirty="0">
                <a:solidFill>
                  <a:srgbClr val="FFFF00"/>
                </a:solidFill>
              </a:rPr>
              <a:t>Theoretical Refinements and Research Propositions</a:t>
            </a:r>
            <a:endParaRPr lang="en-US" b="1" i="1" dirty="0">
              <a:solidFill>
                <a:srgbClr val="FFFF00"/>
              </a:solidFill>
            </a:endParaRPr>
          </a:p>
        </p:txBody>
      </p:sp>
      <p:sp>
        <p:nvSpPr>
          <p:cNvPr id="3" name="Content Placeholder 2"/>
          <p:cNvSpPr>
            <a:spLocks noGrp="1"/>
          </p:cNvSpPr>
          <p:nvPr>
            <p:ph idx="1"/>
          </p:nvPr>
        </p:nvSpPr>
        <p:spPr>
          <a:xfrm>
            <a:off x="572877" y="2291508"/>
            <a:ext cx="11314323" cy="4669135"/>
          </a:xfrm>
        </p:spPr>
        <p:txBody>
          <a:bodyPr>
            <a:normAutofit/>
          </a:bodyPr>
          <a:lstStyle/>
          <a:p>
            <a:pPr marL="0" indent="0">
              <a:buNone/>
            </a:pPr>
            <a:r>
              <a:rPr lang="en-US" sz="2000" b="1" dirty="0"/>
              <a:t>Perceived Environmental Uncertainty </a:t>
            </a:r>
          </a:p>
          <a:p>
            <a:r>
              <a:rPr lang="en-US" sz="2000" dirty="0"/>
              <a:t>The value of an option increases as the volatility of the underlying asset’s value increases </a:t>
            </a:r>
            <a:r>
              <a:rPr lang="en-US" sz="2000" dirty="0">
                <a:sym typeface="Wingdings" panose="05000000000000000000" pitchFamily="2" charset="2"/>
              </a:rPr>
              <a:t> </a:t>
            </a:r>
            <a:r>
              <a:rPr lang="en-US" sz="2000" dirty="0"/>
              <a:t>Conversely, as volatility decreases, the organization stands to gain more  by striking </a:t>
            </a:r>
          </a:p>
          <a:p>
            <a:r>
              <a:rPr lang="en-US" sz="2000" dirty="0"/>
              <a:t>Managers are motivated to strike options when environmental uncertainty is low</a:t>
            </a:r>
          </a:p>
          <a:p>
            <a:pPr>
              <a:spcBef>
                <a:spcPts val="1200"/>
              </a:spcBef>
            </a:pPr>
            <a:r>
              <a:rPr lang="en-US" sz="2000" dirty="0"/>
              <a:t>Environmental volatility is often a function of time for exogenous reason (the velocity            of changes in opportunities) and endogenous reasons related to the speed of organizational learning</a:t>
            </a:r>
          </a:p>
          <a:p>
            <a:pPr marL="0" indent="0">
              <a:spcBef>
                <a:spcPts val="0"/>
              </a:spcBef>
              <a:buNone/>
            </a:pPr>
            <a:endParaRPr lang="en-US" sz="2000" b="1" dirty="0"/>
          </a:p>
          <a:p>
            <a:pPr marL="0" indent="0">
              <a:spcBef>
                <a:spcPts val="0"/>
              </a:spcBef>
              <a:buNone/>
            </a:pPr>
            <a:r>
              <a:rPr lang="en-US" sz="2000" b="1" dirty="0">
                <a:solidFill>
                  <a:srgbClr val="0000FF"/>
                </a:solidFill>
              </a:rPr>
              <a:t>Proposition 2</a:t>
            </a:r>
            <a:r>
              <a:rPr lang="en-US" sz="2000" b="1" dirty="0"/>
              <a:t>: Given realistic perceptions of environmental uncertainty, organizations that hold options during unstable periods and strike options in stable periods will show superior long-term growth and profit performance compared to organizations exhibiting other types of investment behavior.</a:t>
            </a:r>
            <a:endParaRPr lang="en-US" sz="2000" dirty="0"/>
          </a:p>
        </p:txBody>
      </p:sp>
    </p:spTree>
    <p:extLst>
      <p:ext uri="{BB962C8B-B14F-4D97-AF65-F5344CB8AC3E}">
        <p14:creationId xmlns:p14="http://schemas.microsoft.com/office/powerpoint/2010/main" val="2223682900"/>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heme1" id="{7ECCD7C9-597F-4859-97BC-EF01E3BE5D19}" vid="{4DBC6355-B797-438A-9BBC-A7BCB7D0A0B5}"/>
    </a:ext>
  </a:extLst>
</a:theme>
</file>

<file path=ppt/theme/theme2.xml><?xml version="1.0" encoding="utf-8"?>
<a:theme xmlns:a="http://schemas.openxmlformats.org/drawingml/2006/main" name="Ion Boardroom">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Theme1</Template>
  <TotalTime>3077</TotalTime>
  <Words>1564</Words>
  <Application>Microsoft Office PowerPoint</Application>
  <PresentationFormat>Widescreen</PresentationFormat>
  <Paragraphs>114</Paragraphs>
  <Slides>14</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14</vt:i4>
      </vt:variant>
    </vt:vector>
  </HeadingPairs>
  <TitlesOfParts>
    <vt:vector size="24" baseType="lpstr">
      <vt:lpstr>ＭＳ Ｐゴシック</vt:lpstr>
      <vt:lpstr>Adobe Garamond Pro</vt:lpstr>
      <vt:lpstr>Adobe Garamond Pro Bold</vt:lpstr>
      <vt:lpstr>Arial</vt:lpstr>
      <vt:lpstr>Calibri</vt:lpstr>
      <vt:lpstr>Century Gothic</vt:lpstr>
      <vt:lpstr>Wingdings</vt:lpstr>
      <vt:lpstr>Wingdings 3</vt:lpstr>
      <vt:lpstr>Theme1</vt:lpstr>
      <vt:lpstr>Ion Boardroom</vt:lpstr>
      <vt:lpstr>Strategy Through The Option Lens: An Integrated View of Resource Investments and the Incremental-Choice Process</vt:lpstr>
      <vt:lpstr>Motivation </vt:lpstr>
      <vt:lpstr>Option Theory</vt:lpstr>
      <vt:lpstr>Strategy through the Real Options Lens</vt:lpstr>
      <vt:lpstr>Strategy through the Real Options Lens</vt:lpstr>
      <vt:lpstr>Strategy through the Real Options Lens</vt:lpstr>
      <vt:lpstr>The Activation of Real Options</vt:lpstr>
      <vt:lpstr>Theoretical Refinements and Research Propositions</vt:lpstr>
      <vt:lpstr>Theoretical Refinements and Research Propositions</vt:lpstr>
      <vt:lpstr>Theoretical Refinements and Research Propositions</vt:lpstr>
      <vt:lpstr>Theoretical Refinements and Research Propositions</vt:lpstr>
      <vt:lpstr>Theoretical Refinements and Research Propositions</vt:lpstr>
      <vt:lpstr>Contribution to Strategy and Organization Theory </vt:lpstr>
      <vt:lpstr>A New Type of Explanation for Empirical Findings</vt:lpstr>
    </vt:vector>
  </TitlesOfParts>
  <Company>University of Illinois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Change, Competition and Vertical Integration</dc:title>
  <dc:creator>Lin, Zhiling</dc:creator>
  <cp:lastModifiedBy>Joe Mahoney</cp:lastModifiedBy>
  <cp:revision>66</cp:revision>
  <dcterms:created xsi:type="dcterms:W3CDTF">2019-09-12T02:02:36Z</dcterms:created>
  <dcterms:modified xsi:type="dcterms:W3CDTF">2024-02-28T02:46:50Z</dcterms:modified>
</cp:coreProperties>
</file>